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theme/theme11.xml" ContentType="application/vnd.openxmlformats-officedocument.theme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slideLayouts/slideLayout29.xml" ContentType="application/vnd.openxmlformats-officedocument.presentationml.slideLayout+xml"/>
  <Override PartName="/ppt/theme/theme13.xml" ContentType="application/vnd.openxmlformats-officedocument.theme+xml"/>
  <Override PartName="/ppt/slideLayouts/slideLayout30.xml" ContentType="application/vnd.openxmlformats-officedocument.presentationml.slideLayout+xml"/>
  <Override PartName="/ppt/theme/theme14.xml" ContentType="application/vnd.openxmlformats-officedocument.theme+xml"/>
  <Override PartName="/ppt/slideLayouts/slideLayout31.xml" ContentType="application/vnd.openxmlformats-officedocument.presentationml.slideLayout+xml"/>
  <Override PartName="/ppt/theme/theme15.xml" ContentType="application/vnd.openxmlformats-officedocument.theme+xml"/>
  <Override PartName="/ppt/slideLayouts/slideLayout32.xml" ContentType="application/vnd.openxmlformats-officedocument.presentationml.slideLayout+xml"/>
  <Override PartName="/ppt/theme/theme16.xml" ContentType="application/vnd.openxmlformats-officedocument.theme+xml"/>
  <Override PartName="/ppt/slideLayouts/slideLayout33.xml" ContentType="application/vnd.openxmlformats-officedocument.presentationml.slideLayout+xml"/>
  <Override PartName="/ppt/theme/theme17.xml" ContentType="application/vnd.openxmlformats-officedocument.theme+xml"/>
  <Override PartName="/ppt/slideLayouts/slideLayout34.xml" ContentType="application/vnd.openxmlformats-officedocument.presentationml.slideLayout+xml"/>
  <Override PartName="/ppt/theme/theme1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3" r:id="rId3"/>
    <p:sldMasterId id="2147483675" r:id="rId4"/>
    <p:sldMasterId id="2147483677" r:id="rId5"/>
    <p:sldMasterId id="2147483679" r:id="rId6"/>
    <p:sldMasterId id="2147483681" r:id="rId7"/>
    <p:sldMasterId id="2147483684" r:id="rId8"/>
    <p:sldMasterId id="2147483692" r:id="rId9"/>
    <p:sldMasterId id="2147483694" r:id="rId10"/>
    <p:sldMasterId id="2147483696" r:id="rId11"/>
    <p:sldMasterId id="2147483698" r:id="rId12"/>
    <p:sldMasterId id="2147483700" r:id="rId13"/>
    <p:sldMasterId id="2147483702" r:id="rId14"/>
    <p:sldMasterId id="2147483704" r:id="rId15"/>
    <p:sldMasterId id="2147483706" r:id="rId16"/>
    <p:sldMasterId id="2147483708" r:id="rId17"/>
    <p:sldMasterId id="2147483710" r:id="rId18"/>
    <p:sldMasterId id="2147483712" r:id="rId19"/>
  </p:sldMasterIdLst>
  <p:notesMasterIdLst>
    <p:notesMasterId r:id="rId40"/>
  </p:notesMasterIdLst>
  <p:sldIdLst>
    <p:sldId id="256" r:id="rId20"/>
    <p:sldId id="257" r:id="rId21"/>
    <p:sldId id="259" r:id="rId22"/>
    <p:sldId id="260" r:id="rId23"/>
    <p:sldId id="266" r:id="rId24"/>
    <p:sldId id="261" r:id="rId25"/>
    <p:sldId id="262" r:id="rId26"/>
    <p:sldId id="275" r:id="rId27"/>
    <p:sldId id="267" r:id="rId28"/>
    <p:sldId id="276" r:id="rId29"/>
    <p:sldId id="263" r:id="rId30"/>
    <p:sldId id="269" r:id="rId31"/>
    <p:sldId id="270" r:id="rId32"/>
    <p:sldId id="272" r:id="rId33"/>
    <p:sldId id="273" r:id="rId34"/>
    <p:sldId id="268" r:id="rId35"/>
    <p:sldId id="274" r:id="rId36"/>
    <p:sldId id="264" r:id="rId37"/>
    <p:sldId id="265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724E20-EC8F-493F-9CE7-640239F13A94}">
          <p14:sldIdLst>
            <p14:sldId id="256"/>
            <p14:sldId id="257"/>
            <p14:sldId id="259"/>
            <p14:sldId id="260"/>
            <p14:sldId id="266"/>
            <p14:sldId id="261"/>
            <p14:sldId id="262"/>
            <p14:sldId id="275"/>
            <p14:sldId id="267"/>
            <p14:sldId id="276"/>
            <p14:sldId id="263"/>
            <p14:sldId id="269"/>
            <p14:sldId id="270"/>
            <p14:sldId id="272"/>
            <p14:sldId id="273"/>
            <p14:sldId id="268"/>
            <p14:sldId id="274"/>
            <p14:sldId id="264"/>
            <p14:sldId id="26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F6569-25C6-4CA6-B2FB-CE992D48E569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17408-7390-454B-8E79-6A8D23117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lahn/Documents/01_Clients/RBA/UX-E/optimized%20images%20for%20ppt/ChalkboardNameTag.jpg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lahn/Documents/01_Clients/RBA/Templates/2016/iStock_21739992_XXXLARGE-edited.jpg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 - White with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54249"/>
            <a:ext cx="9144000" cy="1724025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Long 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90970"/>
            <a:ext cx="9144000" cy="430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574800" y="1397000"/>
            <a:ext cx="3198807" cy="68421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insert client logo.</a:t>
            </a:r>
          </a:p>
          <a:p>
            <a:r>
              <a:rPr lang="en-US" dirty="0"/>
              <a:t>Crop to fit, then </a:t>
            </a:r>
            <a:r>
              <a:rPr lang="en-US" dirty="0" err="1"/>
              <a:t>click+shift</a:t>
            </a:r>
            <a:r>
              <a:rPr lang="en-US" dirty="0"/>
              <a:t> and drag to align left.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14879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097466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47506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697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8469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1850" y="1143000"/>
            <a:ext cx="694944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8902108" y="1886875"/>
            <a:ext cx="2960688" cy="37147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4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Width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62244" y="2399861"/>
            <a:ext cx="8224346" cy="781381"/>
          </a:xfrm>
        </p:spPr>
        <p:txBody>
          <a:bodyPr anchor="b">
            <a:normAutofit/>
          </a:bodyPr>
          <a:lstStyle>
            <a:lvl1pPr algn="l">
              <a:defRPr sz="50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 Longer 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2244" y="3193939"/>
            <a:ext cx="8224346" cy="43021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113045" y="1672427"/>
            <a:ext cx="2566276" cy="5489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Insert Client Logo Here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62244" y="3786463"/>
            <a:ext cx="8224346" cy="365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62244" y="4169050"/>
            <a:ext cx="8224346" cy="3651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701964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08841" y="1953170"/>
            <a:ext cx="5710621" cy="1578412"/>
          </a:xfrm>
        </p:spPr>
        <p:txBody>
          <a:bodyPr anchor="b">
            <a:normAutofit/>
          </a:bodyPr>
          <a:lstStyle>
            <a:lvl1pPr algn="l">
              <a:defRPr sz="50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 Longer 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8841" y="3544278"/>
            <a:ext cx="5710621" cy="43021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159642" y="1278294"/>
            <a:ext cx="2566276" cy="5489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Insert Client Logo Here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108841" y="4136802"/>
            <a:ext cx="5710621" cy="365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108841" y="4519389"/>
            <a:ext cx="5710621" cy="3651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146548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Height Overlay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75908" y="1863439"/>
            <a:ext cx="5710621" cy="1377471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 Longer 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5908" y="3298785"/>
            <a:ext cx="5710621" cy="43021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126709" y="1145338"/>
            <a:ext cx="2566276" cy="5489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Insert Client Logo Here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75908" y="3891309"/>
            <a:ext cx="5710621" cy="365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75908" y="4247619"/>
            <a:ext cx="5710621" cy="3651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055648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 with 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54249"/>
            <a:ext cx="9144000" cy="1724025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90970"/>
            <a:ext cx="9144000" cy="430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574800" y="1397000"/>
            <a:ext cx="3198807" cy="68421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Insert Client Logo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714879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097466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597041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- Blue with sho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722562"/>
            <a:ext cx="9144000" cy="906462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41720"/>
            <a:ext cx="9144000" cy="430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574800" y="1785922"/>
            <a:ext cx="3198807" cy="68421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Insert Client Logo Here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325947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708534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422991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0664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452399"/>
            <a:ext cx="5181600" cy="47514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452399"/>
            <a:ext cx="5181600" cy="47514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43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 - White with sho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722562"/>
            <a:ext cx="9144000" cy="906462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Add 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41720"/>
            <a:ext cx="9144000" cy="4302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574800" y="1785922"/>
            <a:ext cx="3198807" cy="684212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>
                <a:latin typeface="Arial"/>
                <a:cs typeface="Arial"/>
              </a:defRPr>
            </a:lvl1pPr>
          </a:lstStyle>
          <a:p>
            <a:r>
              <a:rPr lang="en-US" dirty="0"/>
              <a:t>Click to insert client logo.</a:t>
            </a:r>
          </a:p>
          <a:p>
            <a:r>
              <a:rPr lang="en-US" dirty="0"/>
              <a:t>Crop to fit, then </a:t>
            </a:r>
            <a:r>
              <a:rPr lang="en-US" dirty="0" err="1"/>
              <a:t>click+shift</a:t>
            </a:r>
            <a:r>
              <a:rPr lang="en-US" dirty="0"/>
              <a:t> and drag to align left.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325947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Presenter Name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708534"/>
            <a:ext cx="914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918959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922929"/>
            <a:ext cx="5181600" cy="42809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922929"/>
            <a:ext cx="5181600" cy="42809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19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838200" y="1466011"/>
            <a:ext cx="5181600" cy="456918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6011"/>
            <a:ext cx="5183188" cy="456918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115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4190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34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verlay - 3 Content Buck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35000"/>
                </a:schemeClr>
              </a:gs>
              <a:gs pos="97000">
                <a:schemeClr val="bg2">
                  <a:lumMod val="1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70520" y="1452398"/>
            <a:ext cx="3383280" cy="4572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274320" tIns="274320" rIns="274320" bIns="2743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838200" y="1452398"/>
            <a:ext cx="3383280" cy="4572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274320" tIns="274320" rIns="274320" bIns="2743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404360" y="1452398"/>
            <a:ext cx="3383280" cy="457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274320" tIns="274320" rIns="274320" bIns="274320" numCol="1" rtlCol="0" anchor="t" anchorCtr="0" compatLnSpc="1">
            <a:prstTxWarp prst="textNoShape">
              <a:avLst/>
            </a:prstTxWarp>
          </a:bodyPr>
          <a:lstStyle/>
          <a:p>
            <a:pPr algn="ctr" defTabSz="6855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41400" y="2227730"/>
            <a:ext cx="2976880" cy="35892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73720" y="2227730"/>
            <a:ext cx="2980944" cy="35892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041400" y="1669211"/>
            <a:ext cx="2976880" cy="456918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173720" y="1669211"/>
            <a:ext cx="2980944" cy="456918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4617720" y="2232469"/>
            <a:ext cx="2980944" cy="35892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17720" y="1673950"/>
            <a:ext cx="2980944" cy="456918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7563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verlay - 7 Content Buck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35000"/>
                </a:schemeClr>
              </a:gs>
              <a:gs pos="97000">
                <a:schemeClr val="bg2">
                  <a:lumMod val="1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8311431" y="1455851"/>
            <a:ext cx="3042369" cy="46163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37160" tIns="137160" rIns="137160" bIns="137160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ts val="600"/>
              </a:spcAft>
            </a:pPr>
            <a:endParaRPr lang="en-US" sz="2200" b="1" dirty="0">
              <a:solidFill>
                <a:schemeClr val="accent6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8528530" y="3267752"/>
            <a:ext cx="2646454" cy="1000588"/>
          </a:xfr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Large Statement Area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6097" y="3786236"/>
            <a:ext cx="2428004" cy="2286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46097" y="1455850"/>
            <a:ext cx="2428004" cy="2286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331418" y="3786236"/>
            <a:ext cx="2428004" cy="2286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331418" y="1455850"/>
            <a:ext cx="2428004" cy="2286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818214" y="1455850"/>
            <a:ext cx="2428004" cy="2286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818214" y="3786236"/>
            <a:ext cx="2428004" cy="2286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idx="10" hasCustomPrompt="1"/>
          </p:nvPr>
        </p:nvSpPr>
        <p:spPr>
          <a:xfrm>
            <a:off x="1041400" y="2284805"/>
            <a:ext cx="2006600" cy="572247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538910" y="2284804"/>
            <a:ext cx="2006600" cy="572247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028916" y="2284803"/>
            <a:ext cx="2006600" cy="572247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41400" y="4643113"/>
            <a:ext cx="2006600" cy="572247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538910" y="4643113"/>
            <a:ext cx="2006600" cy="572247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8916" y="4643113"/>
            <a:ext cx="2006600" cy="572247"/>
          </a:xfrm>
        </p:spPr>
        <p:txBody>
          <a:bodyPr anchor="t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747928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3379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407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9898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36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2C28-2EDE-4B2B-8656-CBE364A5C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3B1FB-9A14-4E77-A897-D45843C0B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1841-2F39-47C3-8502-EC265CB2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319E-3CE0-489A-A9F1-3793F6F469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0A572-EBA2-4268-BCD6-8B2BC252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0B3A-A873-4DC2-B399-48CEC389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F114-4169-4667-BA5E-8709D79E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33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 Section Header A">
    <p:bg>
      <p:bgPr>
        <a:blipFill dpi="0" rotWithShape="1">
          <a:blip r:embed="rId2" r:link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22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 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903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xt Steps Section Header">
    <p:bg>
      <p:bgPr>
        <a:blipFill dpi="0" rotWithShape="1">
          <a:blip r:embed="rId2" r:link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9335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Black and Whit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042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Blu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58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319E-3CE0-489A-A9F1-3793F6F469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F114-4169-4667-BA5E-8709D79E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20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319E-3CE0-489A-A9F1-3793F6F469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F114-4169-4667-BA5E-8709D79E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984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82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52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9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7350-93CD-4EBC-BAD9-113D2D4E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7D5D-A88D-45F4-913B-89635FF8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D5A08-317E-4A26-888B-F6F2AAA1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319E-3CE0-489A-A9F1-3793F6F469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910A5-5F4D-474F-AB73-067411F5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B885D-4298-4C20-A21E-C37C2FD3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F114-4169-4667-BA5E-8709D79E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9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85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319E-3CE0-489A-A9F1-3793F6F469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F114-4169-4667-BA5E-8709D79E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33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78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685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127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7D55D-0097-4900-9609-8DD6E676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B319E-3CE0-489A-A9F1-3793F6F469F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2116C-C67F-4C9B-9CD2-12F39E1E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1B7D-258A-47EE-903E-97D29813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F114-4169-4667-BA5E-8709D79E7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ample Deliver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9"/>
          <p:cNvSpPr/>
          <p:nvPr userDrawn="1"/>
        </p:nvSpPr>
        <p:spPr>
          <a:xfrm rot="2700000">
            <a:off x="9758622" y="669478"/>
            <a:ext cx="3058142" cy="477895"/>
          </a:xfrm>
          <a:custGeom>
            <a:avLst/>
            <a:gdLst>
              <a:gd name="connsiteX0" fmla="*/ 0 w 5443906"/>
              <a:gd name="connsiteY0" fmla="*/ 0 h 517033"/>
              <a:gd name="connsiteX1" fmla="*/ 5443906 w 5443906"/>
              <a:gd name="connsiteY1" fmla="*/ 0 h 517033"/>
              <a:gd name="connsiteX2" fmla="*/ 5443906 w 5443906"/>
              <a:gd name="connsiteY2" fmla="*/ 517033 h 517033"/>
              <a:gd name="connsiteX3" fmla="*/ 0 w 5443906"/>
              <a:gd name="connsiteY3" fmla="*/ 517033 h 517033"/>
              <a:gd name="connsiteX4" fmla="*/ 0 w 5443906"/>
              <a:gd name="connsiteY4" fmla="*/ 0 h 517033"/>
              <a:gd name="connsiteX0" fmla="*/ 0 w 5443906"/>
              <a:gd name="connsiteY0" fmla="*/ 6100 h 523133"/>
              <a:gd name="connsiteX1" fmla="*/ 3851858 w 5443906"/>
              <a:gd name="connsiteY1" fmla="*/ 0 h 523133"/>
              <a:gd name="connsiteX2" fmla="*/ 5443906 w 5443906"/>
              <a:gd name="connsiteY2" fmla="*/ 523133 h 523133"/>
              <a:gd name="connsiteX3" fmla="*/ 0 w 5443906"/>
              <a:gd name="connsiteY3" fmla="*/ 523133 h 523133"/>
              <a:gd name="connsiteX4" fmla="*/ 0 w 5443906"/>
              <a:gd name="connsiteY4" fmla="*/ 6100 h 523133"/>
              <a:gd name="connsiteX0" fmla="*/ 0 w 4363058"/>
              <a:gd name="connsiteY0" fmla="*/ 6100 h 523133"/>
              <a:gd name="connsiteX1" fmla="*/ 3851858 w 4363058"/>
              <a:gd name="connsiteY1" fmla="*/ 0 h 523133"/>
              <a:gd name="connsiteX2" fmla="*/ 4363058 w 4363058"/>
              <a:gd name="connsiteY2" fmla="*/ 523133 h 523133"/>
              <a:gd name="connsiteX3" fmla="*/ 0 w 4363058"/>
              <a:gd name="connsiteY3" fmla="*/ 523133 h 523133"/>
              <a:gd name="connsiteX4" fmla="*/ 0 w 4363058"/>
              <a:gd name="connsiteY4" fmla="*/ 6100 h 523133"/>
              <a:gd name="connsiteX0" fmla="*/ 1537634 w 4363058"/>
              <a:gd name="connsiteY0" fmla="*/ 0 h 523467"/>
              <a:gd name="connsiteX1" fmla="*/ 3851858 w 4363058"/>
              <a:gd name="connsiteY1" fmla="*/ 334 h 523467"/>
              <a:gd name="connsiteX2" fmla="*/ 4363058 w 4363058"/>
              <a:gd name="connsiteY2" fmla="*/ 523467 h 523467"/>
              <a:gd name="connsiteX3" fmla="*/ 0 w 4363058"/>
              <a:gd name="connsiteY3" fmla="*/ 523467 h 523467"/>
              <a:gd name="connsiteX4" fmla="*/ 1537634 w 4363058"/>
              <a:gd name="connsiteY4" fmla="*/ 0 h 523467"/>
              <a:gd name="connsiteX0" fmla="*/ 524341 w 3349765"/>
              <a:gd name="connsiteY0" fmla="*/ 0 h 523467"/>
              <a:gd name="connsiteX1" fmla="*/ 2838565 w 3349765"/>
              <a:gd name="connsiteY1" fmla="*/ 334 h 523467"/>
              <a:gd name="connsiteX2" fmla="*/ 3349765 w 3349765"/>
              <a:gd name="connsiteY2" fmla="*/ 523467 h 523467"/>
              <a:gd name="connsiteX3" fmla="*/ 0 w 3349765"/>
              <a:gd name="connsiteY3" fmla="*/ 520250 h 523467"/>
              <a:gd name="connsiteX4" fmla="*/ 524341 w 3349765"/>
              <a:gd name="connsiteY4" fmla="*/ 0 h 52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765" h="523467">
                <a:moveTo>
                  <a:pt x="524341" y="0"/>
                </a:moveTo>
                <a:lnTo>
                  <a:pt x="2838565" y="334"/>
                </a:lnTo>
                <a:lnTo>
                  <a:pt x="3349765" y="523467"/>
                </a:lnTo>
                <a:lnTo>
                  <a:pt x="0" y="520250"/>
                </a:lnTo>
                <a:lnTo>
                  <a:pt x="5243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 Example Deliverable</a:t>
            </a:r>
          </a:p>
        </p:txBody>
      </p:sp>
    </p:spTree>
    <p:extLst>
      <p:ext uri="{BB962C8B-B14F-4D97-AF65-F5344CB8AC3E}">
        <p14:creationId xmlns:p14="http://schemas.microsoft.com/office/powerpoint/2010/main" val="261100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452399"/>
            <a:ext cx="5181600" cy="47514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452399"/>
            <a:ext cx="5181600" cy="47514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911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922929"/>
            <a:ext cx="5181600" cy="42809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922929"/>
            <a:ext cx="5181600" cy="42809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19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838200" y="1466011"/>
            <a:ext cx="5181600" cy="456918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6011"/>
            <a:ext cx="5183188" cy="456918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3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emf"/><Relationship Id="rId4" Type="http://schemas.openxmlformats.org/officeDocument/2006/relationships/image" Target="file://localhost/Users/mlahn/Documents/01_Clients/RBA/UX-E/optimized%20images%20for%20ppt/QuestionChalkboard.jpg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emf"/><Relationship Id="rId4" Type="http://schemas.openxmlformats.org/officeDocument/2006/relationships/image" Target="file://localhost/Users/mlahn/Documents/01_Clients/RBA/UX-E/optimized%20images%20for%20ppt/QuestionsPostIt.jpg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emf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.emf"/><Relationship Id="rId4" Type="http://schemas.openxmlformats.org/officeDocument/2006/relationships/image" Target="file://localhost/Users/mlahn/Documents/01_Clients/RBA/UX-E/optimized%20images%20for%20ppt/ChalkboardNameTag.jpg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1.xml"/><Relationship Id="rId5" Type="http://schemas.openxmlformats.org/officeDocument/2006/relationships/image" Target="file://localhost/Users/mlahn/Documents/01_Clients/RBA/UX-E/optimized%20images%20for%20ppt/Nametag.jpg" TargetMode="External"/><Relationship Id="rId4" Type="http://schemas.openxmlformats.org/officeDocument/2006/relationships/image" Target="../media/image9.jpe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.emf"/><Relationship Id="rId4" Type="http://schemas.openxmlformats.org/officeDocument/2006/relationships/image" Target="file://localhost/Users/mlahn/Documents/01_Clients/RBA/UX-E/optimized%20images%20for%20ppt/NextSteps.jpg" TargetMode="Externa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image" Target="file://localhost/Users/mlahn/Documents/01_Clients/RBA/UX-E/optimized%20images%20for%20ppt/waterfall.jpg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emf"/><Relationship Id="rId4" Type="http://schemas.openxmlformats.org/officeDocument/2006/relationships/image" Target="file://localhost/Users/mlahn/Documents/01_Clients/RBA/UX-E/optimized%20images%20for%20ppt/waterfall.jpg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emf"/><Relationship Id="rId5" Type="http://schemas.openxmlformats.org/officeDocument/2006/relationships/image" Target="../media/image2.emf"/><Relationship Id="rId4" Type="http://schemas.openxmlformats.org/officeDocument/2006/relationships/image" Target="file://localhost/Users/mlahn/Documents/01_Clients/RBA/UX-E/optimized%20images%20for%20ppt/waterfall.jpg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emf"/><Relationship Id="rId4" Type="http://schemas.openxmlformats.org/officeDocument/2006/relationships/image" Target="file://localhost/Users/mlahn/Documents/01_Clients/RBA/UX-E/optimized%20images%20for%20ppt/iStock_000006519449_Medium.jp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33698" y="6506924"/>
            <a:ext cx="2328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 Digital and Technology Consultancy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283468"/>
            <a:ext cx="914400" cy="235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399"/>
            <a:ext cx="10515600" cy="475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2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None/>
        <a:defRPr sz="3200" kern="1200">
          <a:solidFill>
            <a:schemeClr val="accent6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800" kern="1200">
          <a:solidFill>
            <a:schemeClr val="accent6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400" kern="1200">
          <a:solidFill>
            <a:schemeClr val="accent6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0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000" kern="1200">
          <a:solidFill>
            <a:schemeClr val="accent6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r:link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184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r:link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12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44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59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89650" y="-1830930"/>
            <a:ext cx="4746812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8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r:link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122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6690" y="6414037"/>
            <a:ext cx="929871" cy="239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r:link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47" y="914400"/>
            <a:ext cx="754510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6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r:link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038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6">
              <a:alpha val="3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921" y="2949187"/>
            <a:ext cx="3254158" cy="8225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86719" y="3920316"/>
            <a:ext cx="8818563" cy="4063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A Digital and Technology Consultancy</a:t>
            </a:r>
          </a:p>
        </p:txBody>
      </p:sp>
    </p:spTree>
    <p:extLst>
      <p:ext uri="{BB962C8B-B14F-4D97-AF65-F5344CB8AC3E}">
        <p14:creationId xmlns:p14="http://schemas.microsoft.com/office/powerpoint/2010/main" val="368377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921" y="2949187"/>
            <a:ext cx="3254158" cy="8225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86719" y="3920316"/>
            <a:ext cx="8818563" cy="4063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A Digital and Technology Consultancy</a:t>
            </a:r>
          </a:p>
        </p:txBody>
      </p:sp>
    </p:spTree>
    <p:extLst>
      <p:ext uri="{BB962C8B-B14F-4D97-AF65-F5344CB8AC3E}">
        <p14:creationId xmlns:p14="http://schemas.microsoft.com/office/powerpoint/2010/main" val="99430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19A4-3ED7-4A86-B438-C9F7A7E6EB52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ACCAE-6EFF-4655-A061-5638CD4A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6690" y="6414037"/>
            <a:ext cx="929871" cy="239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399"/>
            <a:ext cx="10515600" cy="475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5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6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02108" y="365125"/>
            <a:ext cx="2960527" cy="1309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2107" y="1874876"/>
            <a:ext cx="2960527" cy="3704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RBA_Logo_White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55"/>
            <a:ext cx="12191999" cy="61340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009327"/>
            <a:ext cx="12191999" cy="41148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33698" y="6506924"/>
            <a:ext cx="2328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 Digital and Technology Consultancy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283468"/>
            <a:ext cx="914400" cy="235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749" y="6493093"/>
            <a:ext cx="7000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46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6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6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6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55"/>
            <a:ext cx="12191999" cy="61340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" y="666865"/>
            <a:ext cx="7698828" cy="479972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33698" y="6506924"/>
            <a:ext cx="2328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 Digital and Technology Consultancy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283468"/>
            <a:ext cx="914400" cy="235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749" y="6493093"/>
            <a:ext cx="7000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199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6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6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6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55"/>
            <a:ext cx="12191999" cy="61340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" y="0"/>
            <a:ext cx="7698828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33698" y="6506924"/>
            <a:ext cx="2328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"/>
                <a:cs typeface="Arial"/>
              </a:rPr>
              <a:t>A Digital and Technology Consultancy</a:t>
            </a:r>
          </a:p>
        </p:txBody>
      </p:sp>
      <p:pic>
        <p:nvPicPr>
          <p:cNvPr id="20" name="Picture 19" descr="RBA_Logo_Whit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287603"/>
            <a:ext cx="914400" cy="231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749" y="6493093"/>
            <a:ext cx="70008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RBA Confidential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33698" y="6506924"/>
            <a:ext cx="2328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 Digital and Technology Consultancy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283468"/>
            <a:ext cx="914400" cy="2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6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6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6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6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59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633698" y="6506924"/>
            <a:ext cx="2328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Arial"/>
                <a:cs typeface="Arial"/>
              </a:rPr>
              <a:t>A Digital and Technology Consultancy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750" y="6510906"/>
            <a:ext cx="146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rgbClr val="FFFFFF"/>
                </a:solidFill>
                <a:latin typeface="Arial"/>
                <a:cs typeface="Arial"/>
              </a:rPr>
              <a:t>RBA Confidential </a:t>
            </a:r>
          </a:p>
        </p:txBody>
      </p:sp>
      <p:pic>
        <p:nvPicPr>
          <p:cNvPr id="15" name="Picture 14" descr="RBA_Logo_Whit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287603"/>
            <a:ext cx="914400" cy="23128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399"/>
            <a:ext cx="10515600" cy="475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None/>
        <a:defRPr sz="3200" kern="1200">
          <a:solidFill>
            <a:schemeClr val="bg1"/>
          </a:solidFill>
          <a:latin typeface="Arial"/>
          <a:ea typeface="+mn-ea"/>
          <a:cs typeface="Arial"/>
        </a:defRPr>
      </a:lvl1pPr>
      <a:lvl2pPr marL="914400" indent="-4572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lnSpc>
          <a:spcPct val="100000"/>
        </a:lnSpc>
        <a:spcBef>
          <a:spcPct val="20000"/>
        </a:spcBef>
        <a:buFont typeface="Arial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59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2399"/>
            <a:ext cx="10515600" cy="475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40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r:link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5486400" cy="68580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descr="RBA_Logo_Whit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35" y="6426143"/>
            <a:ext cx="914400" cy="2312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3837972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04216"/>
            <a:ext cx="3837972" cy="435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749" y="6493093"/>
            <a:ext cx="7000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9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RBA Confidential   </a:t>
            </a:r>
            <a:r>
              <a:rPr lang="en-US" sz="1000" b="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|</a:t>
            </a:r>
            <a:r>
              <a:rPr lang="en-US" sz="900" b="0" baseline="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  p. </a:t>
            </a:r>
            <a:fld id="{DE018C97-62EB-1B42-9D5F-429411EA9A1C}" type="slidenum">
              <a:rPr lang="en-US" sz="900" b="0" baseline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‹#›</a:t>
            </a:fld>
            <a:endParaRPr lang="en-US" sz="900" b="0" baseline="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92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7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JEA-Helper-Tool-20-6f9c49dd" TargetMode="External"/><Relationship Id="rId7" Type="http://schemas.openxmlformats.org/officeDocument/2006/relationships/hyperlink" Target="https://docs.microsoft.com/en-us/powershell/jea/security-considerations" TargetMode="External"/><Relationship Id="rId2" Type="http://schemas.openxmlformats.org/officeDocument/2006/relationships/hyperlink" Target="https://docs.microsoft.com/en-us/powershell/jea/overview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windows-server/security/group-managed-service-accounts/group-managed-service-accounts-overview" TargetMode="External"/><Relationship Id="rId5" Type="http://schemas.openxmlformats.org/officeDocument/2006/relationships/hyperlink" Target="https://docs.microsoft.com/en-us/powershell/module/microsoft.powershell.core/about/about_language_modes?view=powershell-6&amp;viewFallbackFrom=powershell-Microsoft.PowerShell.Core" TargetMode="External"/><Relationship Id="rId4" Type="http://schemas.openxmlformats.org/officeDocument/2006/relationships/hyperlink" Target="https://channel9.msdn.com/Events/Ignite/Australia-2017/INF33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F012-F5CB-4054-9A04-A037E4002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74927"/>
          </a:xfrm>
        </p:spPr>
        <p:txBody>
          <a:bodyPr/>
          <a:lstStyle/>
          <a:p>
            <a:r>
              <a:rPr lang="en-US" dirty="0"/>
              <a:t>J-J-J-JEA!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813" y="3313707"/>
            <a:ext cx="2848373" cy="181000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68" y="2960308"/>
            <a:ext cx="2755951" cy="2516799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67" y="2960308"/>
            <a:ext cx="2755951" cy="25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46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6EEC-9B8D-4D86-ADEC-39729730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JEA: Role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B56E-259B-421D-B0E7-59FAA076A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0835"/>
            <a:ext cx="10515600" cy="2086127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Providers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By default, no providers are available in JEA sessions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VisibleProviders</a:t>
            </a:r>
            <a:r>
              <a:rPr lang="en-US" dirty="0">
                <a:latin typeface="Consolas" panose="020B0609020204030204" pitchFamily="49" charset="0"/>
              </a:rPr>
              <a:t> = 'Registry', '</a:t>
            </a:r>
            <a:r>
              <a:rPr lang="en-US" dirty="0" err="1">
                <a:latin typeface="Consolas" panose="020B0609020204030204" pitchFamily="49" charset="0"/>
              </a:rPr>
              <a:t>FileSystem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Use Get-</a:t>
            </a:r>
            <a:r>
              <a:rPr lang="en-US" dirty="0" err="1"/>
              <a:t>PSProvider</a:t>
            </a:r>
            <a:r>
              <a:rPr lang="en-US" dirty="0"/>
              <a:t> to see the providers available on your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4FEE6-BED4-48A0-9EE6-71735E342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14" y="2133419"/>
            <a:ext cx="1762371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C869E-2F09-491A-8BA2-98B2260CC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51" y="1957181"/>
            <a:ext cx="1657581" cy="1648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DE71A-F6D1-4B1E-B622-4C58DA5F6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69" y="2176287"/>
            <a:ext cx="150516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JEA: Session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50265"/>
            <a:ext cx="10515600" cy="3642610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New-</a:t>
            </a:r>
            <a:r>
              <a:rPr lang="en-US" dirty="0" err="1">
                <a:latin typeface="Consolas" panose="020B0609020204030204" pitchFamily="49" charset="0"/>
              </a:rPr>
              <a:t>PSSessionConfigurationFile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SessionType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RestrictedRemoteServer</a:t>
            </a:r>
            <a:r>
              <a:rPr lang="en-US" dirty="0">
                <a:latin typeface="Consolas" panose="020B0609020204030204" pitchFamily="49" charset="0"/>
              </a:rPr>
              <a:t> -Path .\</a:t>
            </a:r>
            <a:r>
              <a:rPr lang="en-US" dirty="0" err="1">
                <a:latin typeface="Consolas" panose="020B0609020204030204" pitchFamily="49" charset="0"/>
              </a:rPr>
              <a:t>MyJEAEndpoint.pssc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RestrictedRemoteServer</a:t>
            </a:r>
            <a:r>
              <a:rPr lang="en-US" dirty="0"/>
              <a:t> type configures the session to operate in </a:t>
            </a:r>
            <a:r>
              <a:rPr lang="en-US" dirty="0" err="1"/>
              <a:t>NoLanguage</a:t>
            </a:r>
            <a:r>
              <a:rPr lang="en-US" dirty="0"/>
              <a:t> mode</a:t>
            </a:r>
          </a:p>
          <a:p>
            <a:pPr lvl="1"/>
            <a:r>
              <a:rPr lang="en-US" dirty="0" err="1"/>
              <a:t>NoLanguage</a:t>
            </a:r>
            <a:r>
              <a:rPr lang="en-US" dirty="0"/>
              <a:t> = No variables, no operators (-</a:t>
            </a:r>
            <a:r>
              <a:rPr lang="en-US" dirty="0" err="1"/>
              <a:t>gt</a:t>
            </a:r>
            <a:r>
              <a:rPr lang="en-US" dirty="0"/>
              <a:t>, -le, -or, -and), no methods (.</a:t>
            </a:r>
            <a:r>
              <a:rPr lang="en-US" dirty="0" err="1"/>
              <a:t>ToString</a:t>
            </a:r>
            <a:r>
              <a:rPr lang="en-US" dirty="0"/>
              <a:t>())</a:t>
            </a:r>
          </a:p>
          <a:p>
            <a:pPr lvl="1"/>
            <a:r>
              <a:rPr lang="en-US" dirty="0"/>
              <a:t>See link in final slide for more details.</a:t>
            </a:r>
          </a:p>
          <a:p>
            <a:r>
              <a:rPr lang="en-US" dirty="0"/>
              <a:t>Configures overall session parameters</a:t>
            </a:r>
          </a:p>
          <a:p>
            <a:pPr lvl="1"/>
            <a:r>
              <a:rPr lang="en-US" dirty="0"/>
              <a:t>Some functionality overlap with role files (Visible providers)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6D8E2-6B25-498A-BD8A-B31564EA6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94" y="1381661"/>
            <a:ext cx="433181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Session Configuration: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016"/>
            <a:ext cx="10515600" cy="53589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Service accounts</a:t>
            </a:r>
          </a:p>
          <a:p>
            <a:pPr lvl="1"/>
            <a:r>
              <a:rPr lang="en-US" dirty="0"/>
              <a:t>All allowed commands are executed on a user's behalf by a Service Account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Local virtual account (local machine only)</a:t>
            </a:r>
          </a:p>
          <a:p>
            <a:pPr lvl="1"/>
            <a:r>
              <a:rPr lang="en-US" sz="2600" dirty="0"/>
              <a:t>This is a temporary account that exists only for the duration of the session</a:t>
            </a:r>
          </a:p>
          <a:p>
            <a:pPr lvl="1"/>
            <a:r>
              <a:rPr lang="en-US" sz="2600" dirty="0"/>
              <a:t>By default, this account has local Administrator rights, or Domain Admin if the server is a Domain Controller</a:t>
            </a:r>
          </a:p>
          <a:p>
            <a:pPr lvl="1"/>
            <a:r>
              <a:rPr lang="en-US" sz="2600" dirty="0"/>
              <a:t>If one or more local groups are specified, the account will belong only to those groups and not local/domain admin.</a:t>
            </a:r>
          </a:p>
          <a:p>
            <a:pPr lvl="1"/>
            <a:r>
              <a:rPr lang="en-US" sz="2200" dirty="0" err="1">
                <a:latin typeface="Consolas" panose="020B0609020204030204" pitchFamily="49" charset="0"/>
              </a:rPr>
              <a:t>RunAsVirtualAccount</a:t>
            </a:r>
            <a:r>
              <a:rPr lang="en-US" sz="2200" dirty="0">
                <a:latin typeface="Consolas" panose="020B0609020204030204" pitchFamily="49" charset="0"/>
              </a:rPr>
              <a:t> = $true</a:t>
            </a:r>
          </a:p>
          <a:p>
            <a:pPr marL="457200" lvl="1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  </a:t>
            </a:r>
            <a:r>
              <a:rPr lang="en-US" sz="2200" dirty="0" err="1">
                <a:latin typeface="Consolas" panose="020B0609020204030204" pitchFamily="49" charset="0"/>
              </a:rPr>
              <a:t>RunAsVirtualAccountGroups</a:t>
            </a:r>
            <a:r>
              <a:rPr lang="en-US" sz="2200" dirty="0">
                <a:latin typeface="Consolas" panose="020B0609020204030204" pitchFamily="49" charset="0"/>
              </a:rPr>
              <a:t> = '</a:t>
            </a:r>
            <a:r>
              <a:rPr lang="en-US" sz="2200" dirty="0" err="1">
                <a:latin typeface="Consolas" panose="020B0609020204030204" pitchFamily="49" charset="0"/>
              </a:rPr>
              <a:t>NetworkOperator</a:t>
            </a:r>
            <a:r>
              <a:rPr lang="en-US" sz="2200" dirty="0">
                <a:latin typeface="Consolas" panose="020B0609020204030204" pitchFamily="49" charset="0"/>
              </a:rPr>
              <a:t>', '</a:t>
            </a:r>
            <a:r>
              <a:rPr lang="en-US" sz="2200" dirty="0" err="1">
                <a:latin typeface="Consolas" panose="020B0609020204030204" pitchFamily="49" charset="0"/>
              </a:rPr>
              <a:t>NetworkAuditor</a:t>
            </a:r>
            <a:r>
              <a:rPr lang="en-US" sz="2200" dirty="0"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0623F-08EE-4170-9FB0-1B8565965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56" y="2187908"/>
            <a:ext cx="223868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Session Configuration: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9387"/>
            <a:ext cx="10515600" cy="3853488"/>
          </a:xfrm>
        </p:spPr>
        <p:txBody>
          <a:bodyPr/>
          <a:lstStyle/>
          <a:p>
            <a:r>
              <a:rPr lang="en-US" dirty="0"/>
              <a:t>Group Managed Service Account (domain)</a:t>
            </a:r>
          </a:p>
          <a:p>
            <a:pPr lvl="1"/>
            <a:r>
              <a:rPr lang="en-US" dirty="0"/>
              <a:t>When you require access to network resources, other computers or web services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GroupManagedServiceAccount</a:t>
            </a:r>
            <a:r>
              <a:rPr lang="en-US" dirty="0">
                <a:latin typeface="Consolas" panose="020B0609020204030204" pitchFamily="49" charset="0"/>
              </a:rPr>
              <a:t> = 'Domain\</a:t>
            </a:r>
            <a:r>
              <a:rPr lang="en-US" dirty="0" err="1">
                <a:latin typeface="Consolas" panose="020B0609020204030204" pitchFamily="49" charset="0"/>
              </a:rPr>
              <a:t>MyJEAgMSA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Password for a GMSA is managed by the domain and unknown to users or administrators.</a:t>
            </a:r>
          </a:p>
          <a:p>
            <a:pPr lvl="1"/>
            <a:r>
              <a:rPr lang="en-US" dirty="0"/>
              <a:t>Rights for the GMSA must be configured on the resource itself, not in JEA</a:t>
            </a:r>
          </a:p>
          <a:p>
            <a:pPr lvl="1"/>
            <a:r>
              <a:rPr lang="en-US" dirty="0"/>
              <a:t>Only use GMSA when necessary</a:t>
            </a:r>
          </a:p>
          <a:p>
            <a:pPr lvl="2"/>
            <a:r>
              <a:rPr lang="en-US" dirty="0"/>
              <a:t>Can be difficult to trace back to the user who executed the command (must use logs)</a:t>
            </a:r>
          </a:p>
          <a:p>
            <a:pPr lvl="2"/>
            <a:r>
              <a:rPr lang="en-US" dirty="0"/>
              <a:t>Account may have access to more resources than needed by the user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5A287-1A3A-4A28-9ED6-2406C000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2" y="1322266"/>
            <a:ext cx="2400635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Session Configuration: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07051"/>
            <a:ext cx="10515600" cy="3585824"/>
          </a:xfrm>
        </p:spPr>
        <p:txBody>
          <a:bodyPr>
            <a:normAutofit/>
          </a:bodyPr>
          <a:lstStyle/>
          <a:p>
            <a:r>
              <a:rPr lang="en-US" dirty="0"/>
              <a:t>Role Definitions</a:t>
            </a:r>
          </a:p>
          <a:p>
            <a:pPr lvl="1"/>
            <a:r>
              <a:rPr lang="en-US" dirty="0"/>
              <a:t>Defines what users/groups are assigned the roles defined in the role capability files.</a:t>
            </a:r>
          </a:p>
          <a:p>
            <a:pPr lvl="1"/>
            <a:r>
              <a:rPr lang="en-US" dirty="0"/>
              <a:t>More than one role can be assigned</a:t>
            </a:r>
          </a:p>
          <a:p>
            <a:pPr lvl="1"/>
            <a:r>
              <a:rPr lang="en-US" dirty="0"/>
              <a:t>Roles are </a:t>
            </a:r>
            <a:r>
              <a:rPr lang="en-US" b="1" i="1" dirty="0"/>
              <a:t>additive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800" b="1" dirty="0" err="1"/>
              <a:t>RoleDefinitions</a:t>
            </a:r>
            <a:r>
              <a:rPr lang="en-US" sz="1800" b="1" dirty="0"/>
              <a:t> = @{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1" dirty="0"/>
              <a:t>     'CONTOSO\JEA_DNS_ADMINS'    = @{ </a:t>
            </a:r>
            <a:r>
              <a:rPr lang="en-US" sz="1800" b="1" dirty="0" err="1"/>
              <a:t>RoleCapabilities</a:t>
            </a:r>
            <a:r>
              <a:rPr lang="en-US" sz="1800" b="1" dirty="0"/>
              <a:t> = '</a:t>
            </a:r>
            <a:r>
              <a:rPr lang="en-US" sz="1800" b="1" dirty="0" err="1"/>
              <a:t>DnsAdmin</a:t>
            </a:r>
            <a:r>
              <a:rPr lang="en-US" sz="1800" b="1" dirty="0"/>
              <a:t>', '</a:t>
            </a:r>
            <a:r>
              <a:rPr lang="en-US" sz="1800" b="1" dirty="0" err="1"/>
              <a:t>DnsOperator</a:t>
            </a:r>
            <a:r>
              <a:rPr lang="en-US" sz="1800" b="1" dirty="0"/>
              <a:t>', '</a:t>
            </a:r>
            <a:r>
              <a:rPr lang="en-US" sz="1800" b="1" dirty="0" err="1"/>
              <a:t>DnsAuditor</a:t>
            </a:r>
            <a:r>
              <a:rPr lang="en-US" sz="1800" b="1" dirty="0"/>
              <a:t>'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1" dirty="0"/>
              <a:t>     'CONTOSO\JEA_DNS_OPERATORS' = @{ </a:t>
            </a:r>
            <a:r>
              <a:rPr lang="en-US" sz="1800" b="1" dirty="0" err="1"/>
              <a:t>RoleCapabilities</a:t>
            </a:r>
            <a:r>
              <a:rPr lang="en-US" sz="1800" b="1" dirty="0"/>
              <a:t> = '</a:t>
            </a:r>
            <a:r>
              <a:rPr lang="en-US" sz="1800" b="1" dirty="0" err="1"/>
              <a:t>DnsOperator</a:t>
            </a:r>
            <a:r>
              <a:rPr lang="en-US" sz="1800" b="1" dirty="0"/>
              <a:t>', '</a:t>
            </a:r>
            <a:r>
              <a:rPr lang="en-US" sz="1800" b="1" dirty="0" err="1"/>
              <a:t>DnsAuditor</a:t>
            </a:r>
            <a:r>
              <a:rPr lang="en-US" sz="1800" b="1" dirty="0"/>
              <a:t>'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1" dirty="0"/>
              <a:t>     '</a:t>
            </a:r>
            <a:r>
              <a:rPr lang="en-US" sz="1800" b="1" dirty="0" err="1"/>
              <a:t>MyComputer</a:t>
            </a:r>
            <a:r>
              <a:rPr lang="en-US" sz="1800" b="1" dirty="0"/>
              <a:t>\</a:t>
            </a:r>
            <a:r>
              <a:rPr lang="en-US" sz="1800" b="1" dirty="0" err="1"/>
              <a:t>JEA_Local_DNS_AUDITORS</a:t>
            </a:r>
            <a:r>
              <a:rPr lang="en-US" sz="1800" b="1" dirty="0"/>
              <a:t>'  = @{ </a:t>
            </a:r>
            <a:r>
              <a:rPr lang="en-US" sz="1800" b="1" dirty="0" err="1"/>
              <a:t>RoleCapabilities</a:t>
            </a:r>
            <a:r>
              <a:rPr lang="en-US" sz="1800" b="1" dirty="0"/>
              <a:t> = '</a:t>
            </a:r>
            <a:r>
              <a:rPr lang="en-US" sz="1800" b="1" dirty="0" err="1"/>
              <a:t>DnsAuditor</a:t>
            </a:r>
            <a:r>
              <a:rPr lang="en-US" sz="1800" b="1" dirty="0"/>
              <a:t>' }}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Always use the </a:t>
            </a:r>
            <a:r>
              <a:rPr lang="en-US" sz="2200" dirty="0" err="1"/>
              <a:t>ComputerName</a:t>
            </a:r>
            <a:r>
              <a:rPr lang="en-US" sz="2200" dirty="0"/>
              <a:t>\ syntax when specifying a local user or group (not localhost or other aliases)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B1F32-8684-4217-BA01-253A548B9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16" y="1354259"/>
            <a:ext cx="287216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Session Configuration: Conditional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Require additional/conditional group membership(s)</a:t>
            </a:r>
          </a:p>
          <a:p>
            <a:pPr lvl="1"/>
            <a:r>
              <a:rPr lang="en-US" dirty="0"/>
              <a:t>Requires PowerShell 5.1</a:t>
            </a:r>
          </a:p>
          <a:p>
            <a:pPr lvl="1"/>
            <a:r>
              <a:rPr lang="en-US" dirty="0"/>
              <a:t>Use cases: 2-factor authentication, Just In Time access (JIT), Etc.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# Example 1: Connecting users must belong to a security group called "elevated-</a:t>
            </a:r>
            <a:r>
              <a:rPr lang="en-US" dirty="0" err="1"/>
              <a:t>jea</a:t>
            </a:r>
            <a:r>
              <a:rPr lang="en-US" dirty="0"/>
              <a:t>"</a:t>
            </a:r>
          </a:p>
          <a:p>
            <a:pPr lvl="2"/>
            <a:r>
              <a:rPr lang="en-US" b="1" dirty="0" err="1"/>
              <a:t>RequiredGroups</a:t>
            </a:r>
            <a:r>
              <a:rPr lang="en-US" b="1" dirty="0"/>
              <a:t> = @{ And = 'elevated-</a:t>
            </a:r>
            <a:r>
              <a:rPr lang="en-US" b="1" dirty="0" err="1"/>
              <a:t>jea</a:t>
            </a:r>
            <a:r>
              <a:rPr lang="en-US" b="1" dirty="0"/>
              <a:t>' }</a:t>
            </a:r>
          </a:p>
          <a:p>
            <a:pPr lvl="1"/>
            <a:r>
              <a:rPr lang="en-US" dirty="0"/>
              <a:t># Example 2: Connecting users must have signed on with 2 factor authentication or a smart card. The 2 factor authentication group name is "2FA-logon" and the smart card group name is "smartcard-logon"</a:t>
            </a:r>
          </a:p>
          <a:p>
            <a:pPr lvl="2"/>
            <a:r>
              <a:rPr lang="en-US" b="1" dirty="0" err="1"/>
              <a:t>RequiredGroups</a:t>
            </a:r>
            <a:r>
              <a:rPr lang="en-US" b="1" dirty="0"/>
              <a:t> = @{ Or = '2FA-logon', 'smartcard-logon' }</a:t>
            </a:r>
          </a:p>
          <a:p>
            <a:pPr lvl="1"/>
            <a:r>
              <a:rPr lang="en-US" dirty="0"/>
              <a:t># Example 3: Connecting users must elevate into "elevated-</a:t>
            </a:r>
            <a:r>
              <a:rPr lang="en-US" dirty="0" err="1"/>
              <a:t>jea</a:t>
            </a:r>
            <a:r>
              <a:rPr lang="en-US" dirty="0"/>
              <a:t>" with their JIT system and have logged on with 2FA or a smart card</a:t>
            </a:r>
          </a:p>
          <a:p>
            <a:pPr lvl="2"/>
            <a:r>
              <a:rPr lang="en-US" b="1" dirty="0" err="1"/>
              <a:t>RequiredGroups</a:t>
            </a:r>
            <a:r>
              <a:rPr lang="en-US" b="1" dirty="0"/>
              <a:t> = @{ And = 'elevated-</a:t>
            </a:r>
            <a:r>
              <a:rPr lang="en-US" b="1" dirty="0" err="1"/>
              <a:t>jea</a:t>
            </a:r>
            <a:r>
              <a:rPr lang="en-US" b="1" dirty="0"/>
              <a:t>', @{ Or = '2FA-logon', 'smartcard-logon' }}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0D0B9-0999-456E-96B1-F41B9BB3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941" y="1374118"/>
            <a:ext cx="1029361" cy="1011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E6953-AD29-40FC-9D8E-59AEEA65C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56" y="1879769"/>
            <a:ext cx="1294562" cy="12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Session Configuration: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Transcript Configuration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TranscriptDirectory</a:t>
            </a:r>
            <a:r>
              <a:rPr lang="en-US" dirty="0">
                <a:latin typeface="Consolas" panose="020B0609020204030204" pitchFamily="49" charset="0"/>
              </a:rPr>
              <a:t> = 'C:\</a:t>
            </a:r>
            <a:r>
              <a:rPr lang="en-US" dirty="0" err="1">
                <a:latin typeface="Consolas" panose="020B0609020204030204" pitchFamily="49" charset="0"/>
              </a:rPr>
              <a:t>ProgramData</a:t>
            </a:r>
            <a:r>
              <a:rPr lang="en-US" dirty="0">
                <a:latin typeface="Consolas" panose="020B0609020204030204" pitchFamily="49" charset="0"/>
              </a:rPr>
              <a:t>\</a:t>
            </a:r>
            <a:r>
              <a:rPr lang="en-US" dirty="0" err="1">
                <a:latin typeface="Consolas" panose="020B0609020204030204" pitchFamily="49" charset="0"/>
              </a:rPr>
              <a:t>JEAConfiguration</a:t>
            </a:r>
            <a:r>
              <a:rPr lang="en-US" dirty="0">
                <a:latin typeface="Consolas" panose="020B0609020204030204" pitchFamily="49" charset="0"/>
              </a:rPr>
              <a:t>\Transcripts'</a:t>
            </a:r>
          </a:p>
          <a:p>
            <a:r>
              <a:rPr lang="en-US" dirty="0"/>
              <a:t>User Directory</a:t>
            </a:r>
          </a:p>
          <a:p>
            <a:pPr lvl="1"/>
            <a:r>
              <a:rPr lang="en-US" dirty="0"/>
              <a:t>Configurable per-user space for a working directory without exposing the server’s full file system or the </a:t>
            </a:r>
            <a:r>
              <a:rPr lang="en-US" dirty="0" err="1"/>
              <a:t>FileSystem</a:t>
            </a:r>
            <a:r>
              <a:rPr lang="en-US" dirty="0"/>
              <a:t> provider.  Requires PowerShell 5.1.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MountUserDrive</a:t>
            </a:r>
            <a:r>
              <a:rPr lang="en-US" dirty="0">
                <a:latin typeface="Consolas" panose="020B0609020204030204" pitchFamily="49" charset="0"/>
              </a:rPr>
              <a:t> = $true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UserDriveMaximumSize</a:t>
            </a:r>
            <a:r>
              <a:rPr lang="en-US" dirty="0">
                <a:latin typeface="Consolas" panose="020B0609020204030204" pitchFamily="49" charset="0"/>
              </a:rPr>
              <a:t> = 524288000</a:t>
            </a:r>
          </a:p>
          <a:p>
            <a:endParaRPr lang="en-US" dirty="0"/>
          </a:p>
          <a:p>
            <a:r>
              <a:rPr lang="en-US" dirty="0"/>
              <a:t>Session configuration changes require you to re-register the JEA configuration to take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920F1-35A9-4E40-97F5-C6769A49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271" y="4001294"/>
            <a:ext cx="1081684" cy="794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1C5D5-F346-4DB2-812A-98BEBE6D1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330" y="1569950"/>
            <a:ext cx="1247949" cy="161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3CBEB-6F24-4309-8D68-57A2FA837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931" y="5143633"/>
            <a:ext cx="766869" cy="7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Registering JEA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59192"/>
            <a:ext cx="10515600" cy="3692838"/>
          </a:xfrm>
        </p:spPr>
        <p:txBody>
          <a:bodyPr>
            <a:normAutofit/>
          </a:bodyPr>
          <a:lstStyle/>
          <a:p>
            <a:r>
              <a:rPr lang="en-US" sz="2700" dirty="0"/>
              <a:t>You must register your Session Configuration before users can access JEA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Register-</a:t>
            </a:r>
            <a:r>
              <a:rPr lang="en-US" sz="2000" dirty="0" err="1">
                <a:latin typeface="Consolas" panose="020B0609020204030204" pitchFamily="49" charset="0"/>
              </a:rPr>
              <a:t>PSSessionConfiguration</a:t>
            </a:r>
            <a:r>
              <a:rPr lang="en-US" sz="2000" dirty="0">
                <a:latin typeface="Consolas" panose="020B0609020204030204" pitchFamily="49" charset="0"/>
              </a:rPr>
              <a:t> -Path .\</a:t>
            </a:r>
            <a:r>
              <a:rPr lang="en-US" sz="2000" dirty="0" err="1">
                <a:latin typeface="Consolas" panose="020B0609020204030204" pitchFamily="49" charset="0"/>
              </a:rPr>
              <a:t>MyJEAConfig.pssc</a:t>
            </a:r>
            <a:r>
              <a:rPr lang="en-US" sz="2000" dirty="0">
                <a:latin typeface="Consolas" panose="020B0609020204030204" pitchFamily="49" charset="0"/>
              </a:rPr>
              <a:t> -Name '</a:t>
            </a:r>
            <a:r>
              <a:rPr lang="en-US" sz="2000" dirty="0" err="1">
                <a:latin typeface="Consolas" panose="020B0609020204030204" pitchFamily="49" charset="0"/>
              </a:rPr>
              <a:t>JEAMaintenance</a:t>
            </a:r>
            <a:r>
              <a:rPr lang="en-US" sz="2000" dirty="0">
                <a:latin typeface="Consolas" panose="020B0609020204030204" pitchFamily="49" charset="0"/>
              </a:rPr>
              <a:t>' -Force</a:t>
            </a:r>
          </a:p>
          <a:p>
            <a:r>
              <a:rPr lang="en-US" sz="2700" dirty="0"/>
              <a:t>JEA can also be configured and registered using DSC</a:t>
            </a:r>
          </a:p>
          <a:p>
            <a:pPr lvl="1"/>
            <a:r>
              <a:rPr lang="en-US" sz="2300" dirty="0"/>
              <a:t>Helpful when configuring multiple JEA endpoints</a:t>
            </a:r>
          </a:p>
          <a:p>
            <a:r>
              <a:rPr lang="en-US" sz="2700" dirty="0"/>
              <a:t>Remove the JEA configuration by unregistering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Unregister-</a:t>
            </a:r>
            <a:r>
              <a:rPr lang="en-US" sz="2000" dirty="0" err="1">
                <a:latin typeface="Consolas" panose="020B0609020204030204" pitchFamily="49" charset="0"/>
              </a:rPr>
              <a:t>PSSessionConfiguration</a:t>
            </a:r>
            <a:r>
              <a:rPr lang="en-US" sz="2000" dirty="0">
                <a:latin typeface="Consolas" panose="020B0609020204030204" pitchFamily="49" charset="0"/>
              </a:rPr>
              <a:t> -Name '</a:t>
            </a:r>
            <a:r>
              <a:rPr lang="en-US" sz="2000" dirty="0" err="1">
                <a:latin typeface="Consolas" panose="020B0609020204030204" pitchFamily="49" charset="0"/>
              </a:rPr>
              <a:t>ContosoMaintenance</a:t>
            </a:r>
            <a:r>
              <a:rPr lang="en-US" sz="2000" dirty="0">
                <a:latin typeface="Consolas" panose="020B0609020204030204" pitchFamily="49" charset="0"/>
              </a:rPr>
              <a:t>' -Force</a:t>
            </a:r>
          </a:p>
          <a:p>
            <a:r>
              <a:rPr lang="en-US" sz="2700" dirty="0"/>
              <a:t>Registering/Unregistering JEA will restart the </a:t>
            </a:r>
            <a:r>
              <a:rPr lang="en-US" sz="2700" dirty="0" err="1"/>
              <a:t>WinRM</a:t>
            </a:r>
            <a:r>
              <a:rPr lang="en-US" sz="2700" dirty="0"/>
              <a:t> service and disconnect all sessions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01E3-05A2-4263-BC5E-B7B15AE2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08" y="1455068"/>
            <a:ext cx="310558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JEA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977"/>
            <a:ext cx="10515600" cy="4617986"/>
          </a:xfrm>
        </p:spPr>
        <p:txBody>
          <a:bodyPr>
            <a:normAutofit/>
          </a:bodyPr>
          <a:lstStyle/>
          <a:p>
            <a:r>
              <a:rPr lang="en-US" dirty="0"/>
              <a:t>Users connect using standard PowerShell remote session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Enter-</a:t>
            </a:r>
            <a:r>
              <a:rPr lang="en-US" sz="2000" dirty="0" err="1">
                <a:latin typeface="Consolas" panose="020B0609020204030204" pitchFamily="49" charset="0"/>
              </a:rPr>
              <a:t>PSSession</a:t>
            </a:r>
            <a:r>
              <a:rPr lang="en-US" sz="2000" dirty="0">
                <a:latin typeface="Consolas" panose="020B0609020204030204" pitchFamily="49" charset="0"/>
              </a:rPr>
              <a:t> -</a:t>
            </a:r>
            <a:r>
              <a:rPr lang="en-US" sz="2000" dirty="0" err="1">
                <a:latin typeface="Consolas" panose="020B0609020204030204" pitchFamily="49" charset="0"/>
              </a:rPr>
              <a:t>ComputerName</a:t>
            </a:r>
            <a:r>
              <a:rPr lang="en-US" sz="2000" dirty="0">
                <a:latin typeface="Consolas" panose="020B0609020204030204" pitchFamily="49" charset="0"/>
              </a:rPr>
              <a:t> localhost -</a:t>
            </a:r>
            <a:r>
              <a:rPr lang="en-US" sz="2000" dirty="0" err="1">
                <a:latin typeface="Consolas" panose="020B0609020204030204" pitchFamily="49" charset="0"/>
              </a:rPr>
              <a:t>ConfigurationName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JEAMaintenance</a:t>
            </a:r>
            <a:r>
              <a:rPr lang="en-US" sz="2000" dirty="0">
                <a:latin typeface="Consolas" panose="020B0609020204030204" pitchFamily="49" charset="0"/>
              </a:rPr>
              <a:t> -Credential $</a:t>
            </a:r>
            <a:r>
              <a:rPr lang="en-US" sz="2000" dirty="0" err="1">
                <a:latin typeface="Consolas" panose="020B0609020204030204" pitchFamily="49" charset="0"/>
              </a:rPr>
              <a:t>nonAdminCred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New-</a:t>
            </a:r>
            <a:r>
              <a:rPr lang="en-US" sz="2000" dirty="0" err="1">
                <a:latin typeface="Consolas" panose="020B0609020204030204" pitchFamily="49" charset="0"/>
              </a:rPr>
              <a:t>PSSession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Import-</a:t>
            </a:r>
            <a:r>
              <a:rPr lang="en-US" sz="2000" dirty="0" err="1">
                <a:latin typeface="Consolas" panose="020B0609020204030204" pitchFamily="49" charset="0"/>
              </a:rPr>
              <a:t>PSSession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Invoke-Command</a:t>
            </a:r>
          </a:p>
          <a:p>
            <a:r>
              <a:rPr lang="en-US" sz="2400" dirty="0"/>
              <a:t>Logs/Transcripts</a:t>
            </a:r>
          </a:p>
          <a:p>
            <a:pPr lvl="1"/>
            <a:r>
              <a:rPr lang="en-US" sz="2000" b="1" dirty="0"/>
              <a:t>Microsoft-Windows-PowerShell/Operational ; </a:t>
            </a:r>
            <a:r>
              <a:rPr lang="en-US" sz="2000" b="1" dirty="0" err="1"/>
              <a:t>EventID</a:t>
            </a:r>
            <a:r>
              <a:rPr lang="en-US" sz="2000" b="1" dirty="0"/>
              <a:t> 4104</a:t>
            </a:r>
          </a:p>
          <a:p>
            <a:pPr lvl="2"/>
            <a:r>
              <a:rPr lang="en-US" sz="1600" dirty="0"/>
              <a:t>Shows command run, connected user and </a:t>
            </a:r>
            <a:r>
              <a:rPr lang="en-US" sz="1600" dirty="0" err="1"/>
              <a:t>RunAs</a:t>
            </a:r>
            <a:r>
              <a:rPr lang="en-US" sz="1600" dirty="0"/>
              <a:t> user</a:t>
            </a:r>
          </a:p>
          <a:p>
            <a:pPr lvl="2"/>
            <a:r>
              <a:rPr lang="en-US" sz="1600" dirty="0"/>
              <a:t>Other application logs will only show changes being made by the </a:t>
            </a:r>
            <a:r>
              <a:rPr lang="en-US" sz="1600" dirty="0" err="1"/>
              <a:t>RunAs</a:t>
            </a:r>
            <a:r>
              <a:rPr lang="en-US" sz="1600" dirty="0"/>
              <a:t> user</a:t>
            </a:r>
          </a:p>
          <a:p>
            <a:pPr lvl="1"/>
            <a:r>
              <a:rPr lang="en-US" sz="2000" dirty="0"/>
              <a:t>Transcript directory is specified in the session configuration</a:t>
            </a:r>
          </a:p>
          <a:p>
            <a:pPr lvl="2"/>
            <a:r>
              <a:rPr lang="en-US" sz="1600" dirty="0"/>
              <a:t>Also shows connected user and </a:t>
            </a:r>
            <a:r>
              <a:rPr lang="en-US" sz="1600" dirty="0" err="1"/>
              <a:t>RunAs</a:t>
            </a:r>
            <a:r>
              <a:rPr lang="en-US" sz="1600" dirty="0"/>
              <a:t> user as well as all console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EDF8-8127-4465-A0DC-9CCC42C1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67" y="2356289"/>
            <a:ext cx="2683318" cy="133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87D47-915D-4F7E-86D1-F66BAA76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971" y="4126811"/>
            <a:ext cx="124978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Overview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https://docs.microsoft.com/en-us/powershell/jea/overview</a:t>
            </a:r>
            <a:endParaRPr lang="en-US" dirty="0"/>
          </a:p>
          <a:p>
            <a:pPr lvl="1"/>
            <a:r>
              <a:rPr lang="en-US" dirty="0"/>
              <a:t>JEA Helper Tool – GUI to help build Role and Session files</a:t>
            </a:r>
          </a:p>
          <a:p>
            <a:pPr lvl="2"/>
            <a:r>
              <a:rPr lang="en-US" dirty="0">
                <a:hlinkClick r:id="rId3"/>
              </a:rPr>
              <a:t>https://gallery.technet.microsoft.com/JEA-Helper-Tool-20-6f9c49dd</a:t>
            </a:r>
            <a:endParaRPr lang="en-US" dirty="0"/>
          </a:p>
          <a:p>
            <a:pPr lvl="1"/>
            <a:r>
              <a:rPr lang="en-US" dirty="0"/>
              <a:t>JEA and JIT presentation from Microsoft Ignite</a:t>
            </a:r>
          </a:p>
          <a:p>
            <a:pPr lvl="2"/>
            <a:r>
              <a:rPr lang="en-US" u="sng" dirty="0">
                <a:hlinkClick r:id="rId4"/>
              </a:rPr>
              <a:t>https://channel9.msdn.com/Events/Ignite/Australia-2017/INF336</a:t>
            </a:r>
            <a:endParaRPr lang="en-US" u="sng" dirty="0"/>
          </a:p>
          <a:p>
            <a:pPr lvl="1"/>
            <a:r>
              <a:rPr lang="en-US" dirty="0"/>
              <a:t>No Language Mode</a:t>
            </a:r>
          </a:p>
          <a:p>
            <a:pPr lvl="2"/>
            <a:r>
              <a:rPr lang="en-US" dirty="0">
                <a:hlinkClick r:id="rId5"/>
              </a:rPr>
              <a:t>https://docs.microsoft.com/en-us/powershell/module/microsoft.powershell.core/about/about_language_modes?view=powershell-6&amp;viewFallbackFrom=powershell-Microsoft.PowerShell.Core</a:t>
            </a:r>
            <a:endParaRPr lang="en-US" dirty="0"/>
          </a:p>
          <a:p>
            <a:pPr lvl="1"/>
            <a:r>
              <a:rPr lang="en-US" dirty="0"/>
              <a:t>Group Managed Service Accounts</a:t>
            </a:r>
          </a:p>
          <a:p>
            <a:pPr lvl="2"/>
            <a:r>
              <a:rPr lang="en-US" dirty="0">
                <a:hlinkClick r:id="rId6"/>
              </a:rPr>
              <a:t>https://docs.microsoft.com/en-us/windows-server/security/group-managed-service-accounts/group-managed-service-accounts-overview</a:t>
            </a:r>
            <a:endParaRPr lang="en-US" dirty="0"/>
          </a:p>
          <a:p>
            <a:pPr lvl="1"/>
            <a:r>
              <a:rPr lang="en-US" dirty="0"/>
              <a:t>JEA Security Considerations</a:t>
            </a:r>
          </a:p>
          <a:p>
            <a:pPr lvl="2"/>
            <a:r>
              <a:rPr lang="en-US" dirty="0">
                <a:hlinkClick r:id="rId7"/>
              </a:rPr>
              <a:t>https://docs.microsoft.com/en-us/powershell/jea/security-considerations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6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7CF5F9CA-AACB-411E-BE4A-B83D61491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56" y="2607865"/>
            <a:ext cx="6668078" cy="4054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05E22-3612-470C-B1F4-9962AF51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JEA?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53DB-D99A-4A6C-80D4-B46E58333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Acronym for:  Just Enough Administration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Answer</a:t>
            </a:r>
          </a:p>
          <a:p>
            <a:pPr lvl="1"/>
            <a:r>
              <a:rPr lang="en-US" dirty="0"/>
              <a:t>It’s RBAC for PowerShell</a:t>
            </a:r>
          </a:p>
          <a:p>
            <a:pPr lvl="1"/>
            <a:r>
              <a:rPr lang="en-US" dirty="0"/>
              <a:t>Allows RBAC rules &amp; roles </a:t>
            </a:r>
          </a:p>
          <a:p>
            <a:pPr marL="457200" lvl="1" indent="0">
              <a:buNone/>
            </a:pPr>
            <a:r>
              <a:rPr lang="en-US" dirty="0"/>
              <a:t>	to be applied to PowerShell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7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QUESTIONS?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274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3392-EBCD-4FFB-B1A6-F6A2F938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Constrained PowerShell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2CFB-BCCB-46DC-A042-BDF857814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919473"/>
          </a:xfrm>
        </p:spPr>
        <p:txBody>
          <a:bodyPr>
            <a:normAutofit/>
          </a:bodyPr>
          <a:lstStyle/>
          <a:p>
            <a:r>
              <a:rPr lang="en-US" dirty="0"/>
              <a:t>Available Cmdlets are limited</a:t>
            </a:r>
          </a:p>
          <a:p>
            <a:pPr lvl="1"/>
            <a:r>
              <a:rPr lang="en-US" dirty="0"/>
              <a:t>Cmdlets</a:t>
            </a:r>
          </a:p>
          <a:p>
            <a:pPr lvl="1"/>
            <a:r>
              <a:rPr lang="en-US" dirty="0"/>
              <a:t>Cmdlet parameters</a:t>
            </a:r>
          </a:p>
          <a:p>
            <a:pPr lvl="1"/>
            <a:r>
              <a:rPr lang="en-US" dirty="0"/>
              <a:t>Cmdlet parameter values</a:t>
            </a:r>
          </a:p>
          <a:p>
            <a:r>
              <a:rPr lang="en-US" dirty="0"/>
              <a:t>Language Mode</a:t>
            </a:r>
          </a:p>
          <a:p>
            <a:pPr lvl="1"/>
            <a:r>
              <a:rPr lang="en-US" dirty="0"/>
              <a:t>By default, JEA session run in “No Language” mode</a:t>
            </a:r>
          </a:p>
          <a:p>
            <a:pPr lvl="1"/>
            <a:r>
              <a:rPr lang="en-US" dirty="0"/>
              <a:t>Severely limits what scripts can do</a:t>
            </a:r>
          </a:p>
          <a:p>
            <a:r>
              <a:rPr lang="en-US" dirty="0"/>
              <a:t>Restricted Access</a:t>
            </a:r>
          </a:p>
          <a:p>
            <a:pPr lvl="1"/>
            <a:r>
              <a:rPr lang="en-US" dirty="0"/>
              <a:t>Only specific users or groups can connect</a:t>
            </a:r>
          </a:p>
          <a:p>
            <a:pPr lvl="1"/>
            <a:r>
              <a:rPr lang="en-US" dirty="0"/>
              <a:t>Can specify that users must also belong to additional groups</a:t>
            </a:r>
          </a:p>
          <a:p>
            <a:pPr lvl="2"/>
            <a:r>
              <a:rPr lang="en-US" dirty="0"/>
              <a:t>JIT / Just In Time administrative restrictions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A0C7B-2531-4D34-99D9-B1434E84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156" y="3351514"/>
            <a:ext cx="1371791" cy="140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3A7AD-F020-49A8-B64A-63FBEA4FC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87" y="4761411"/>
            <a:ext cx="1010173" cy="1490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0BE28-FAFC-4B98-B4C6-67A5B187C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256258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D5D2-10C3-4A41-9FFC-8D2688D0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JEA?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06A7D-C147-4190-AD8F-D621CDE0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 the number of Administrators</a:t>
            </a:r>
          </a:p>
          <a:p>
            <a:pPr lvl="1"/>
            <a:r>
              <a:rPr lang="en-US" dirty="0"/>
              <a:t>The JEA service account executes commands on users’ behalf so you don’t need to assign administrative rights to users.</a:t>
            </a:r>
          </a:p>
          <a:p>
            <a:r>
              <a:rPr lang="en-US" dirty="0"/>
              <a:t>Limit users abilities</a:t>
            </a:r>
          </a:p>
          <a:p>
            <a:pPr lvl="1"/>
            <a:r>
              <a:rPr lang="en-US" dirty="0"/>
              <a:t>Restrict the cmdlets, functions and external commands that can be run</a:t>
            </a:r>
          </a:p>
          <a:p>
            <a:r>
              <a:rPr lang="en-US" dirty="0"/>
              <a:t>Better understand what users are doing</a:t>
            </a:r>
          </a:p>
          <a:p>
            <a:pPr lvl="1"/>
            <a:r>
              <a:rPr lang="en-US" dirty="0"/>
              <a:t>Transcripts and logs show which user executed what command</a:t>
            </a:r>
          </a:p>
          <a:p>
            <a:r>
              <a:rPr lang="en-US" dirty="0"/>
              <a:t>Why is this important?</a:t>
            </a:r>
          </a:p>
          <a:p>
            <a:pPr lvl="1"/>
            <a:r>
              <a:rPr lang="en-US" dirty="0"/>
              <a:t>Highly privileged user accounts pose a security risk</a:t>
            </a:r>
          </a:p>
          <a:p>
            <a:pPr lvl="1"/>
            <a:r>
              <a:rPr lang="en-US" dirty="0"/>
              <a:t>Admin permissions for one task often include additional</a:t>
            </a:r>
          </a:p>
          <a:p>
            <a:pPr marL="457200" lvl="1" indent="0">
              <a:buNone/>
            </a:pPr>
            <a:r>
              <a:rPr lang="en-US" dirty="0"/>
              <a:t>	permissions which are unnecessary and can be dangerous</a:t>
            </a:r>
          </a:p>
          <a:p>
            <a:pPr marL="457200" lvl="1" indent="0">
              <a:buNone/>
            </a:pPr>
            <a:r>
              <a:rPr lang="en-US" dirty="0"/>
              <a:t>	if an account is compromised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81846-59F3-4FE5-A928-077D1A09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720" y="4624171"/>
            <a:ext cx="178142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61"/>
            <a:ext cx="12192000" cy="66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DFDE-D579-4493-9018-8EDF67AB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JEA: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2E3B-C430-4D66-A553-3FA303791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4919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Supported on Windows server and workstation platforms</a:t>
            </a:r>
          </a:p>
          <a:p>
            <a:pPr lvl="1"/>
            <a:r>
              <a:rPr lang="en-US" dirty="0"/>
              <a:t>Windows 7 and up, Windows Server 2008 R2 and up, </a:t>
            </a:r>
          </a:p>
          <a:p>
            <a:pPr lvl="1"/>
            <a:r>
              <a:rPr lang="en-US" dirty="0"/>
              <a:t>Windows Server 2012 and up recommended</a:t>
            </a:r>
          </a:p>
          <a:p>
            <a:pPr lvl="1"/>
            <a:r>
              <a:rPr lang="en-US" dirty="0"/>
              <a:t>Windows 7 and 2008 R2 do not support Group Managed Service Accounts so their JEA functionality is limited</a:t>
            </a:r>
          </a:p>
          <a:p>
            <a:r>
              <a:rPr lang="en-US" dirty="0"/>
              <a:t>Windows Management Framework 5.1</a:t>
            </a:r>
          </a:p>
          <a:p>
            <a:pPr lvl="1"/>
            <a:r>
              <a:rPr lang="en-US" dirty="0" err="1"/>
              <a:t>Powershell</a:t>
            </a:r>
            <a:r>
              <a:rPr lang="en-US" dirty="0"/>
              <a:t> 5 is supported, but </a:t>
            </a:r>
            <a:r>
              <a:rPr lang="en-US" dirty="0" err="1"/>
              <a:t>Powershell</a:t>
            </a:r>
            <a:r>
              <a:rPr lang="en-US" dirty="0"/>
              <a:t> 5.1 is </a:t>
            </a:r>
            <a:r>
              <a:rPr lang="en-US" b="1" i="1" dirty="0"/>
              <a:t>recommended</a:t>
            </a:r>
          </a:p>
          <a:p>
            <a:r>
              <a:rPr lang="en-US" dirty="0"/>
              <a:t>Enable </a:t>
            </a:r>
            <a:r>
              <a:rPr lang="en-US" dirty="0" err="1"/>
              <a:t>Powershell</a:t>
            </a:r>
            <a:r>
              <a:rPr lang="en-US" dirty="0"/>
              <a:t> Remoting</a:t>
            </a:r>
          </a:p>
          <a:p>
            <a:pPr lvl="1"/>
            <a:r>
              <a:rPr lang="en-US" dirty="0"/>
              <a:t>Enable-</a:t>
            </a:r>
            <a:r>
              <a:rPr lang="en-US" dirty="0" err="1"/>
              <a:t>PSRemoting</a:t>
            </a:r>
            <a:endParaRPr lang="en-US" dirty="0"/>
          </a:p>
          <a:p>
            <a:r>
              <a:rPr lang="en-US" dirty="0"/>
              <a:t>Enable </a:t>
            </a:r>
            <a:r>
              <a:rPr lang="en-US" dirty="0" err="1"/>
              <a:t>Powershell</a:t>
            </a:r>
            <a:r>
              <a:rPr lang="en-US" dirty="0"/>
              <a:t> Module and Script Block Logging (optional)</a:t>
            </a:r>
          </a:p>
          <a:p>
            <a:pPr lvl="1"/>
            <a:r>
              <a:rPr lang="en-US" dirty="0"/>
              <a:t>Group Policy: Computer Configuration\Administrative Templates\Windows Components\Windows PowerShell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AEEB7-53E9-49B2-8836-FEC9E3C6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97" y="429768"/>
            <a:ext cx="2237734" cy="19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48C2-40C9-44DF-815D-A30B237A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JEA: Role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81B1-72CE-4D79-BDF0-8E4F22CE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2492"/>
            <a:ext cx="10515600" cy="2699332"/>
          </a:xfrm>
        </p:spPr>
        <p:txBody>
          <a:bodyPr>
            <a:normAutofit/>
          </a:bodyPr>
          <a:lstStyle/>
          <a:p>
            <a:r>
              <a:rPr lang="en-US" dirty="0"/>
              <a:t>Each role that you define requires a separate role capabilities file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Create a new (empty) module on the computer and place the role capabilities file in a subfolder of the module directory</a:t>
            </a:r>
          </a:p>
          <a:p>
            <a:pPr lvl="1"/>
            <a:r>
              <a:rPr lang="en-US" dirty="0"/>
              <a:t>Can be updated “on-the-fly”, new sessions will get the new settings immediately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New-</a:t>
            </a:r>
            <a:r>
              <a:rPr lang="en-US" dirty="0" err="1">
                <a:latin typeface="Consolas" panose="020B0609020204030204" pitchFamily="49" charset="0"/>
              </a:rPr>
              <a:t>PSRoleCapabilityFile</a:t>
            </a:r>
            <a:r>
              <a:rPr lang="en-US" dirty="0">
                <a:latin typeface="Consolas" panose="020B0609020204030204" pitchFamily="49" charset="0"/>
              </a:rPr>
              <a:t> -Path .\</a:t>
            </a:r>
            <a:r>
              <a:rPr lang="en-US" dirty="0" err="1">
                <a:latin typeface="Consolas" panose="020B0609020204030204" pitchFamily="49" charset="0"/>
              </a:rPr>
              <a:t>MyModule</a:t>
            </a:r>
            <a:r>
              <a:rPr lang="en-US" dirty="0">
                <a:latin typeface="Consolas" panose="020B0609020204030204" pitchFamily="49" charset="0"/>
              </a:rPr>
              <a:t>\</a:t>
            </a:r>
            <a:r>
              <a:rPr lang="en-US" dirty="0" err="1">
                <a:latin typeface="Consolas" panose="020B0609020204030204" pitchFamily="49" charset="0"/>
              </a:rPr>
              <a:t>RoleCapabilities</a:t>
            </a:r>
            <a:r>
              <a:rPr lang="en-US" dirty="0">
                <a:latin typeface="Consolas" panose="020B0609020204030204" pitchFamily="49" charset="0"/>
              </a:rPr>
              <a:t>\</a:t>
            </a:r>
            <a:r>
              <a:rPr lang="en-US" dirty="0" err="1">
                <a:latin typeface="Consolas" panose="020B0609020204030204" pitchFamily="49" charset="0"/>
              </a:rPr>
              <a:t>MyFirstJEARole.psrc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2E328-3BC6-49CD-8073-04852A59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33" y="1525796"/>
            <a:ext cx="2547934" cy="20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3A6B-ECCC-46C2-96DA-4F69F398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JEA: Role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3D1FF-D0FB-4CB8-94EB-DBFF38CD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8013"/>
            <a:ext cx="10515600" cy="3148950"/>
          </a:xfrm>
        </p:spPr>
        <p:txBody>
          <a:bodyPr/>
          <a:lstStyle/>
          <a:p>
            <a:r>
              <a:rPr lang="en-US" dirty="0"/>
              <a:t>Define cmdlets, parameters and value sets</a:t>
            </a:r>
          </a:p>
          <a:p>
            <a:pPr lvl="1"/>
            <a:r>
              <a:rPr lang="en-US" sz="2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VisibleCmdlets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 = @{ Name = '</a:t>
            </a:r>
            <a:r>
              <a:rPr lang="en-US" sz="2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Restart-Service';Parameters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 = @{ Name = 'Name'; </a:t>
            </a:r>
            <a:r>
              <a:rPr lang="en-US" sz="2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ValidateSet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 = '</a:t>
            </a:r>
            <a:r>
              <a:rPr lang="en-US" sz="2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Dns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', 'Spooler' }}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Can also use: </a:t>
            </a:r>
            <a:r>
              <a:rPr lang="en-US" sz="22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ValidatePattern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 = '*gmail.com'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Functions can be allowed using the same syntax</a:t>
            </a:r>
          </a:p>
          <a:p>
            <a:pPr lvl="2"/>
            <a:r>
              <a:rPr lang="en-US" sz="2200" dirty="0" err="1">
                <a:cs typeface="Times New Roman" panose="02020603050405020304" pitchFamily="18" charset="0"/>
              </a:rPr>
              <a:t>VisibleCmdlets</a:t>
            </a:r>
            <a:r>
              <a:rPr lang="en-US" sz="2200" dirty="0">
                <a:cs typeface="Times New Roman" panose="02020603050405020304" pitchFamily="18" charset="0"/>
              </a:rPr>
              <a:t> = @{Name=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sz="2200" dirty="0">
                <a:cs typeface="Times New Roman" panose="02020603050405020304" pitchFamily="18" charset="0"/>
              </a:rPr>
              <a:t>My-Function</a:t>
            </a:r>
            <a:r>
              <a:rPr lang="en-US" sz="2200" dirty="0"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sz="2200" dirty="0"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sz="2600" dirty="0">
                <a:cs typeface="Times New Roman" panose="02020603050405020304" pitchFamily="18" charset="0"/>
              </a:rPr>
              <a:t>PowerShell common parameters are always allowed.</a:t>
            </a:r>
          </a:p>
          <a:p>
            <a:pPr lvl="1"/>
            <a:r>
              <a:rPr lang="en-US" sz="2600" dirty="0">
                <a:cs typeface="Times New Roman" panose="02020603050405020304" pitchFamily="18" charset="0"/>
              </a:rPr>
              <a:t>Wildcards can be used, but this is not recommended.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CE809-3FB6-4672-81FD-8FB568C3F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15" y="1491316"/>
            <a:ext cx="5374170" cy="13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Deploying JEA: Role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18151"/>
            <a:ext cx="10515600" cy="3358812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External Commands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WhoAmI.exe, MyCustomScript.ps1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VisibleExternalCommands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= 'C:\Windows\System32\whoami.exe', 'C:\Program Files\Contoso\Scripts\UpdateITSoftware.ps1'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Always use PowerShell cmdlet equivalents of external commands wherever possible</a:t>
            </a:r>
          </a:p>
          <a:p>
            <a:pPr lvl="2"/>
            <a:r>
              <a:rPr lang="en-US" dirty="0">
                <a:cs typeface="Times New Roman" panose="02020603050405020304" pitchFamily="18" charset="0"/>
              </a:rPr>
              <a:t>Get-</a:t>
            </a:r>
            <a:r>
              <a:rPr lang="en-US" dirty="0" err="1">
                <a:cs typeface="Times New Roman" panose="02020603050405020304" pitchFamily="18" charset="0"/>
              </a:rPr>
              <a:t>SmbShare</a:t>
            </a:r>
            <a:r>
              <a:rPr lang="en-US" dirty="0">
                <a:cs typeface="Times New Roman" panose="02020603050405020304" pitchFamily="18" charset="0"/>
              </a:rPr>
              <a:t> instead of Net.exe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00D9F-33BD-40CB-8BD6-9B1C8C55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19" y="1690688"/>
            <a:ext cx="2867425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itle Slide - White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AF214E3B-412A-DE4A-99C1-B09AF6BEEE1E}"/>
    </a:ext>
  </a:extLst>
</a:theme>
</file>

<file path=ppt/theme/theme10.xml><?xml version="1.0" encoding="utf-8"?>
<a:theme xmlns:a="http://schemas.openxmlformats.org/drawingml/2006/main" name="Questions Slide A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7F864D08-E9A1-6542-A648-3BBB7B74A916}"/>
    </a:ext>
  </a:extLst>
</a:theme>
</file>

<file path=ppt/theme/theme11.xml><?xml version="1.0" encoding="utf-8"?>
<a:theme xmlns:a="http://schemas.openxmlformats.org/drawingml/2006/main" name="Questions Slide B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9A01FD29-68A4-094E-8A52-385652992258}"/>
    </a:ext>
  </a:extLst>
</a:theme>
</file>

<file path=ppt/theme/theme12.xml><?xml version="1.0" encoding="utf-8"?>
<a:theme xmlns:a="http://schemas.openxmlformats.org/drawingml/2006/main" name="Questions Slide C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CFB0FC45-12F8-874D-919C-3512A25466FD}"/>
    </a:ext>
  </a:extLst>
</a:theme>
</file>

<file path=ppt/theme/theme13.xml><?xml version="1.0" encoding="utf-8"?>
<a:theme xmlns:a="http://schemas.openxmlformats.org/drawingml/2006/main" name="Questions Slide D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9A39C7ED-19C1-D845-A5D0-FEB5715E87F4}"/>
    </a:ext>
  </a:extLst>
</a:theme>
</file>

<file path=ppt/theme/theme14.xml><?xml version="1.0" encoding="utf-8"?>
<a:theme xmlns:a="http://schemas.openxmlformats.org/drawingml/2006/main" name="Introductions Section Header A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AE66764C-6C71-F240-8359-E16A0C51FCD8}"/>
    </a:ext>
  </a:extLst>
</a:theme>
</file>

<file path=ppt/theme/theme15.xml><?xml version="1.0" encoding="utf-8"?>
<a:theme xmlns:a="http://schemas.openxmlformats.org/drawingml/2006/main" name="Introductions Section Header B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5EE50570-AAC5-EB4D-94C2-B8D64F05E294}"/>
    </a:ext>
  </a:extLst>
</a:theme>
</file>

<file path=ppt/theme/theme16.xml><?xml version="1.0" encoding="utf-8"?>
<a:theme xmlns:a="http://schemas.openxmlformats.org/drawingml/2006/main" name="Next Steps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8652C5C0-22A4-624A-8C16-11B1AD1C2215}"/>
    </a:ext>
  </a:extLst>
</a:theme>
</file>

<file path=ppt/theme/theme17.xml><?xml version="1.0" encoding="utf-8"?>
<a:theme xmlns:a="http://schemas.openxmlformats.org/drawingml/2006/main" name="Back Cover - Black and White Collage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F9472BB1-7920-EA48-B6AE-55FDACB0587B}"/>
    </a:ext>
  </a:extLst>
</a:theme>
</file>

<file path=ppt/theme/theme18.xml><?xml version="1.0" encoding="utf-8"?>
<a:theme xmlns:a="http://schemas.openxmlformats.org/drawingml/2006/main" name="Back Cover - Blue Collage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88B93EA9-C97E-A14A-8362-D38A1B7DD43F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ior Slide - White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A7A4E9AF-DEC4-CF46-8644-F209C153A9AF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terior Slide - White With Blue Call-Out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B0AFD4C0-0D68-CA4B-9027-37B0AFF3B5AB}"/>
    </a:ext>
  </a:extLst>
</a:theme>
</file>

<file path=ppt/theme/theme4.xml><?xml version="1.0" encoding="utf-8"?>
<a:theme xmlns:a="http://schemas.openxmlformats.org/drawingml/2006/main" name="Title Slide - Full Width - Photo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7CE98F5B-A7AB-B04A-92E3-95D407369092}"/>
    </a:ext>
  </a:extLst>
</a:theme>
</file>

<file path=ppt/theme/theme5.xml><?xml version="1.0" encoding="utf-8"?>
<a:theme xmlns:a="http://schemas.openxmlformats.org/drawingml/2006/main" name="Title Slide - Photo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8DAD0AF6-FA60-C144-8322-6A526E942F49}"/>
    </a:ext>
  </a:extLst>
</a:theme>
</file>

<file path=ppt/theme/theme6.xml><?xml version="1.0" encoding="utf-8"?>
<a:theme xmlns:a="http://schemas.openxmlformats.org/drawingml/2006/main" name="Title Slide - Full Height Overlay - Photo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CAA2ABD0-5C9D-0A48-9578-6E452718C5DF}"/>
    </a:ext>
  </a:extLst>
</a:theme>
</file>

<file path=ppt/theme/theme7.xml><?xml version="1.0" encoding="utf-8"?>
<a:theme xmlns:a="http://schemas.openxmlformats.org/drawingml/2006/main" name="Title Slide - Blue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BA PowerPoint Theme 2017" id="{E1C7F743-D6E8-7343-8F27-509C982F1B28}" vid="{E6CE6964-2D66-224D-930C-8900E3DE3663}"/>
    </a:ext>
  </a:extLst>
</a:theme>
</file>

<file path=ppt/theme/theme8.xml><?xml version="1.0" encoding="utf-8"?>
<a:theme xmlns:a="http://schemas.openxmlformats.org/drawingml/2006/main" name="Interior Slide - Blue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9856CA57-2A4B-294B-992C-3A9D3BC21E8D}"/>
    </a:ext>
  </a:extLst>
</a:theme>
</file>

<file path=ppt/theme/theme9.xml><?xml version="1.0" encoding="utf-8"?>
<a:theme xmlns:a="http://schemas.openxmlformats.org/drawingml/2006/main" name="Interior Slide - Photo with Text Overlay">
  <a:themeElements>
    <a:clrScheme name="RBA September 18, 2015">
      <a:dk1>
        <a:srgbClr val="666666"/>
      </a:dk1>
      <a:lt1>
        <a:srgbClr val="FFFFFF"/>
      </a:lt1>
      <a:dk2>
        <a:srgbClr val="666666"/>
      </a:dk2>
      <a:lt2>
        <a:srgbClr val="F2F2F2"/>
      </a:lt2>
      <a:accent1>
        <a:srgbClr val="659BA9"/>
      </a:accent1>
      <a:accent2>
        <a:srgbClr val="C92127"/>
      </a:accent2>
      <a:accent3>
        <a:srgbClr val="CCCCCC"/>
      </a:accent3>
      <a:accent4>
        <a:srgbClr val="406689"/>
      </a:accent4>
      <a:accent5>
        <a:srgbClr val="FFCB52"/>
      </a:accent5>
      <a:accent6>
        <a:srgbClr val="666666"/>
      </a:accent6>
      <a:hlink>
        <a:srgbClr val="C92127"/>
      </a:hlink>
      <a:folHlink>
        <a:srgbClr val="C921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BA PowerPoint Theme 2017" id="{E1C7F743-D6E8-7343-8F27-509C982F1B28}" vid="{55C2FBAF-FC3D-DD47-954E-52BAA28ED4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RBA PowerPoint Theme 2017</Template>
  <TotalTime>616</TotalTime>
  <Words>1355</Words>
  <Application>Microsoft Office PowerPoint</Application>
  <PresentationFormat>Widescreen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20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Times New Roman</vt:lpstr>
      <vt:lpstr>Title Slide - White</vt:lpstr>
      <vt:lpstr>Interior Slide - White</vt:lpstr>
      <vt:lpstr>Interior Slide - White With Blue Call-Out</vt:lpstr>
      <vt:lpstr>Title Slide - Full Width - Photo</vt:lpstr>
      <vt:lpstr>Title Slide - Photo</vt:lpstr>
      <vt:lpstr>Title Slide - Full Height Overlay - Photo</vt:lpstr>
      <vt:lpstr>Title Slide - Blue</vt:lpstr>
      <vt:lpstr>Interior Slide - Blue</vt:lpstr>
      <vt:lpstr>Interior Slide - Photo with Text Overlay</vt:lpstr>
      <vt:lpstr>Questions Slide A</vt:lpstr>
      <vt:lpstr>Questions Slide B</vt:lpstr>
      <vt:lpstr>Questions Slide C</vt:lpstr>
      <vt:lpstr>Questions Slide D</vt:lpstr>
      <vt:lpstr>Introductions Section Header A</vt:lpstr>
      <vt:lpstr>Introductions Section Header B</vt:lpstr>
      <vt:lpstr>Next Steps</vt:lpstr>
      <vt:lpstr>Back Cover - Black and White Collage</vt:lpstr>
      <vt:lpstr>Back Cover - Blue Collage</vt:lpstr>
      <vt:lpstr>Office Theme</vt:lpstr>
      <vt:lpstr>J-J-J-JEA! </vt:lpstr>
      <vt:lpstr>What is JEA?</vt:lpstr>
      <vt:lpstr>Constrained PowerShell Endpoint</vt:lpstr>
      <vt:lpstr>Why JEA?</vt:lpstr>
      <vt:lpstr>PowerPoint Presentation</vt:lpstr>
      <vt:lpstr>Deploying JEA: Prerequisites</vt:lpstr>
      <vt:lpstr>Deploying JEA: Role Capabilities</vt:lpstr>
      <vt:lpstr>Deploying JEA: Role Capabilities</vt:lpstr>
      <vt:lpstr>Deploying JEA: Role Capabilities</vt:lpstr>
      <vt:lpstr>Deploying JEA: Role Capabilities</vt:lpstr>
      <vt:lpstr>Deploying JEA: Session Configuration</vt:lpstr>
      <vt:lpstr>Session Configuration: Service Account</vt:lpstr>
      <vt:lpstr>Session Configuration: Service Account</vt:lpstr>
      <vt:lpstr>Session Configuration: Roles</vt:lpstr>
      <vt:lpstr>Session Configuration: Conditional Access</vt:lpstr>
      <vt:lpstr>Session Configuration: Misc</vt:lpstr>
      <vt:lpstr>Registering JEA</vt:lpstr>
      <vt:lpstr>Using JEA</vt:lpstr>
      <vt:lpstr>More Information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J-J-J-JEA! </dc:title>
  <dc:creator>Best, Scott</dc:creator>
  <cp:keywords>Medtronic Controlled</cp:keywords>
  <cp:lastModifiedBy>Best, Scott</cp:lastModifiedBy>
  <cp:revision>78</cp:revision>
  <dcterms:created xsi:type="dcterms:W3CDTF">2017-10-25T18:59:42Z</dcterms:created>
  <dcterms:modified xsi:type="dcterms:W3CDTF">2018-08-14T16:57:48Z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c2c735c6-7667-46bc-a770-f5fe20a040f6</vt:lpwstr>
  </property>
  <property fmtid="{D5CDD505-2E9C-101B-9397-08002B2CF9AE}" pid="3" name="DocumentCreator">
    <vt:lpwstr>bests4</vt:lpwstr>
  </property>
  <property fmtid="{D5CDD505-2E9C-101B-9397-08002B2CF9AE}" pid="4" name="CreationDate">
    <vt:lpwstr>2017-10-25</vt:lpwstr>
  </property>
  <property fmtid="{D5CDD505-2E9C-101B-9397-08002B2CF9AE}" pid="5" name="Classification">
    <vt:lpwstr>MedtronicControlled</vt:lpwstr>
  </property>
</Properties>
</file>